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7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17" autoAdjust="0"/>
    <p:restoredTop sz="94660"/>
  </p:normalViewPr>
  <p:slideViewPr>
    <p:cSldViewPr>
      <p:cViewPr varScale="1">
        <p:scale>
          <a:sx n="74" d="100"/>
          <a:sy n="74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4254952-FC12-496E-B047-B3DE810B5FD2}" type="datetimeFigureOut">
              <a:rPr lang="en-US" smtClean="0"/>
              <a:pPr/>
              <a:t>2/7/2012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D640150-6B0D-4E9D-B5EE-7D45D806E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Causal</a:t>
            </a:r>
            <a:br>
              <a:rPr lang="en-US" dirty="0" smtClean="0"/>
            </a:br>
            <a:r>
              <a:rPr lang="en-US" dirty="0" smtClean="0"/>
              <a:t>Arguments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Why did this happen?</a:t>
            </a:r>
          </a:p>
          <a:p>
            <a:r>
              <a:rPr lang="en-US" dirty="0" smtClean="0"/>
              <a:t>What if?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00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Experimental evidence:</a:t>
            </a:r>
          </a:p>
          <a:p>
            <a:r>
              <a:rPr lang="en-US" dirty="0" smtClean="0"/>
              <a:t>Experiments are designed to isolate factors and determine if one really does cause the other. Formal experiments are deductive: they start with a hypothesis (ex: </a:t>
            </a:r>
            <a:r>
              <a:rPr lang="en-US" dirty="0" err="1"/>
              <a:t>T</a:t>
            </a:r>
            <a:r>
              <a:rPr lang="en-US" dirty="0" err="1" smtClean="0"/>
              <a:t>himerosal</a:t>
            </a:r>
            <a:r>
              <a:rPr lang="en-US" dirty="0" smtClean="0"/>
              <a:t> </a:t>
            </a:r>
            <a:r>
              <a:rPr lang="en-US" dirty="0" smtClean="0"/>
              <a:t>causes autism) and systematically test that hypothesis to prove or disprove it. Experimental evidence yields a high degree of certainty.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evidence: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Comparisons can be highly effective when experiments cannot be conducted. </a:t>
            </a:r>
          </a:p>
          <a:p>
            <a:r>
              <a:rPr lang="en-US" dirty="0" smtClean="0"/>
              <a:t>For instance</a:t>
            </a:r>
            <a:r>
              <a:rPr lang="en-US" dirty="0" smtClean="0"/>
              <a:t>, </a:t>
            </a:r>
            <a:r>
              <a:rPr lang="en-US" dirty="0" smtClean="0"/>
              <a:t>comparative studies in which the rate of birth defects is examined in the children of military personnel deployed to the Persian Gulf vs. deployed elsewhere. The studies show no difference -- and therefore no effect to investigate. </a:t>
            </a:r>
            <a:endParaRPr lang="en-US" dirty="0" smtClean="0"/>
          </a:p>
          <a:p>
            <a:r>
              <a:rPr lang="en-US" dirty="0" smtClean="0"/>
              <a:t>Comparative </a:t>
            </a:r>
            <a:r>
              <a:rPr lang="en-US" dirty="0" smtClean="0"/>
              <a:t>studies can yield a high degree of certainty as well, though not as high as well designed experiments. Comparative studies can be either deductive or inductive.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Comparative evidence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07625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Unlike the other two, anecdotal evidence is not systematically collected or analyzed. It tends to come from sets of testimonies in which people note similar patterns.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instance, if many parents notice that their children developed autism shortly after taking vaccines, they might form a hypothesis about a causal link. </a:t>
            </a:r>
            <a:endParaRPr lang="en-US" dirty="0" smtClean="0"/>
          </a:p>
          <a:p>
            <a:r>
              <a:rPr lang="en-US" dirty="0" smtClean="0"/>
              <a:t>Anecdotal </a:t>
            </a:r>
            <a:r>
              <a:rPr lang="en-US" dirty="0" smtClean="0"/>
              <a:t>evidence tends to be inductive: it starts with general observations and develops a hypothesis that explains them. </a:t>
            </a:r>
            <a:endParaRPr lang="en-US" dirty="0" smtClean="0"/>
          </a:p>
          <a:p>
            <a:r>
              <a:rPr lang="en-US" dirty="0" smtClean="0"/>
              <a:t>Anecdotal </a:t>
            </a:r>
            <a:r>
              <a:rPr lang="en-US" dirty="0" smtClean="0"/>
              <a:t>evidence does not yield a high level of probability, but it does generate hypotheses that can then be tested out with other methods.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Anecdotal evidence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February 7 – Intro Essay</a:t>
            </a:r>
          </a:p>
          <a:p>
            <a:r>
              <a:rPr lang="en-US" sz="2800" dirty="0" smtClean="0"/>
              <a:t>Monday February 13 - Conferences </a:t>
            </a:r>
          </a:p>
          <a:p>
            <a:r>
              <a:rPr lang="en-US" sz="2800" dirty="0" smtClean="0"/>
              <a:t>Tuesday February </a:t>
            </a:r>
            <a:r>
              <a:rPr lang="en-US" sz="2800" smtClean="0"/>
              <a:t>14 - Conferences</a:t>
            </a:r>
            <a:endParaRPr lang="en-US" sz="2800" dirty="0" smtClean="0"/>
          </a:p>
          <a:p>
            <a:r>
              <a:rPr lang="en-US" sz="2800" dirty="0" smtClean="0"/>
              <a:t>Friday February 17 – Smart Thinking Draft Due in Class</a:t>
            </a:r>
          </a:p>
          <a:p>
            <a:r>
              <a:rPr lang="en-US" sz="2800" dirty="0" smtClean="0"/>
              <a:t>February 20 – Essay due in the </a:t>
            </a:r>
            <a:r>
              <a:rPr lang="en-US" sz="2800" dirty="0" err="1" smtClean="0"/>
              <a:t>dropbox</a:t>
            </a:r>
            <a:r>
              <a:rPr lang="en-US" sz="2800" dirty="0" smtClean="0"/>
              <a:t>!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Essay Timeline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107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Causal argument underlies two of the most common, challenging, and difficult questions we confront in our lives: “Why?” and “What if?” </a:t>
            </a:r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 smtClean="0"/>
              <a:t>paleontologists consider the reasons why dinosaurs became extinct, when historians debate the causes of a war, when environmentalists speculate on the effects of pollution, and when psychologists study the effects of racism, they are working in the realm of causal argument. </a:t>
            </a:r>
            <a:endParaRPr lang="en-US" dirty="0" smtClean="0"/>
          </a:p>
          <a:p>
            <a:r>
              <a:rPr lang="en-US" dirty="0" smtClean="0"/>
              <a:t>That </a:t>
            </a:r>
            <a:r>
              <a:rPr lang="en-US" dirty="0" smtClean="0"/>
              <a:t>is, they are examining the complex process by which people, forces, events, and other phenomena interact to bring about other phenomena.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examine?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Causal argument is by its very nature highly speculative and prone to mistakes. Part of the difficulty, as any scientist can attest, lies in isolating variables.</a:t>
            </a:r>
          </a:p>
          <a:p>
            <a:r>
              <a:rPr lang="en-US" dirty="0" smtClean="0"/>
              <a:t> In other words, when examining the many factors that may have caused an event to occur or the many effects that may be traced back to a cause, we must be careful to determine exactly which ones really are </a:t>
            </a:r>
            <a:r>
              <a:rPr lang="en-US" i="1" dirty="0" smtClean="0"/>
              <a:t>valid. 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analogy:  A caused B in this instance because a similar A caused a similar B in another instance.</a:t>
            </a:r>
          </a:p>
          <a:p>
            <a:r>
              <a:rPr lang="en-US" dirty="0" smtClean="0"/>
              <a:t>Go after the deeper meaning.  That means read critically.  Check the writer’s tone.</a:t>
            </a:r>
          </a:p>
          <a:p>
            <a:r>
              <a:rPr lang="en-US" dirty="0" smtClean="0"/>
              <a:t>Check your facts and interpret facts carefully.</a:t>
            </a:r>
          </a:p>
          <a:p>
            <a:r>
              <a:rPr lang="en-US" dirty="0" smtClean="0"/>
              <a:t>When using sources, check the source’s credibility, check the source’s timeliness.  Look for things most recently published.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Strengthen your arguments with: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1. Examine the causes or consequences of an interesting or puzzling event, action, trend or phenomenon (for example: "Why does America still love beauty pageants?").</a:t>
            </a:r>
          </a:p>
          <a:p>
            <a:pPr marL="0" indent="0">
              <a:buNone/>
            </a:pPr>
            <a:r>
              <a:rPr lang="en-US" dirty="0" smtClean="0"/>
              <a:t>or</a:t>
            </a:r>
            <a:endParaRPr lang="en-US" dirty="0"/>
          </a:p>
          <a:p>
            <a:r>
              <a:rPr lang="en-US" dirty="0"/>
              <a:t>2. Speculate on the consequences of an event, action, or trend (for example: "What would happen if professors stopped giving grades at your university?")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Writing a causal argument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3559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onsider </a:t>
            </a:r>
            <a:r>
              <a:rPr lang="en-US" dirty="0" smtClean="0"/>
              <a:t>the following questions:</a:t>
            </a:r>
          </a:p>
          <a:p>
            <a:r>
              <a:rPr lang="en-US" dirty="0" smtClean="0"/>
              <a:t>1. What topic have you chosen to write about? Why</a:t>
            </a:r>
            <a:r>
              <a:rPr lang="en-US" dirty="0" smtClean="0"/>
              <a:t>?</a:t>
            </a:r>
          </a:p>
          <a:p>
            <a:r>
              <a:rPr lang="en-US" dirty="0" smtClean="0"/>
              <a:t>2</a:t>
            </a:r>
            <a:r>
              <a:rPr lang="en-US" dirty="0" smtClean="0"/>
              <a:t>. What is your claim? Summarize the reasons you will use to support this causal relationship.</a:t>
            </a:r>
          </a:p>
          <a:p>
            <a:r>
              <a:rPr lang="en-US" dirty="0" smtClean="0"/>
              <a:t>3. What evidence will you use in your essay?</a:t>
            </a:r>
          </a:p>
          <a:p>
            <a:r>
              <a:rPr lang="en-US" dirty="0" smtClean="0"/>
              <a:t>4. How will you deal with opposing views?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begin,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00005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Write a two- to three-page (600-800 word) essay that persuades an audience to accept your explanation of the causes of a trend, event, or other phenomenon.</a:t>
            </a:r>
          </a:p>
          <a:p>
            <a:r>
              <a:rPr lang="en-US" dirty="0" smtClean="0"/>
              <a:t> Within your essay you should examine alternative explanations or opposing views and present your reasons for rejecting them.</a:t>
            </a:r>
          </a:p>
          <a:p>
            <a:r>
              <a:rPr lang="en-US" dirty="0" smtClean="0"/>
              <a:t>You can frame your issue as either a puzzle or a disagreement. 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n-US" dirty="0" smtClean="0"/>
              <a:t>a puzzle, treat your audience as neutral: they have no prior answer to your causal question in mind. </a:t>
            </a:r>
            <a:endParaRPr lang="en-US" dirty="0"/>
          </a:p>
          <a:p>
            <a:pPr lvl="1"/>
            <a:r>
              <a:rPr lang="en-US" dirty="0" smtClean="0"/>
              <a:t>If </a:t>
            </a:r>
            <a:r>
              <a:rPr lang="en-US" dirty="0" smtClean="0"/>
              <a:t>a disagreement, consider your audience hostile: they endorse a causal explanation different from the one you will present.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requirements: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Faulty causation is the logical fallacy associated most with causal arguments.  This is also known as post hoc fallacy. </a:t>
            </a:r>
          </a:p>
          <a:p>
            <a:r>
              <a:rPr lang="en-US" dirty="0" smtClean="0"/>
              <a:t> In this fallacy, someone identifies two phenomena and determines that they have a causal relationship because one happened before the other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Do NOT use this logic!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Fallacies of logic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"My child received his vaccination (cause), and a couple of weeks later he started showing signs of autism (effect).”</a:t>
            </a:r>
          </a:p>
          <a:p>
            <a:r>
              <a:rPr lang="en-US" dirty="0" smtClean="0"/>
              <a:t>"My team keeps on winning (effect) as long as I wear my lucky socks (cause).”</a:t>
            </a:r>
          </a:p>
          <a:p>
            <a:r>
              <a:rPr lang="en-US" dirty="0" smtClean="0"/>
              <a:t>How do you know if two phenomena actually have a causal relationship?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145</TotalTime>
  <Words>900</Words>
  <Application>Microsoft Office PowerPoint</Application>
  <PresentationFormat>On-screen Show (4:3)</PresentationFormat>
  <Paragraphs>56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Hardcover</vt:lpstr>
      <vt:lpstr>Causal Arguments</vt:lpstr>
      <vt:lpstr>What does it examine?</vt:lpstr>
      <vt:lpstr>PowerPoint Presentation</vt:lpstr>
      <vt:lpstr>Strengthen your arguments with:</vt:lpstr>
      <vt:lpstr>Writing a causal argument</vt:lpstr>
      <vt:lpstr>Before you begin, </vt:lpstr>
      <vt:lpstr>Basic requirements:</vt:lpstr>
      <vt:lpstr>Fallacies of logic</vt:lpstr>
      <vt:lpstr>Examples</vt:lpstr>
      <vt:lpstr>Types of evidence:</vt:lpstr>
      <vt:lpstr>Comparative evidence</vt:lpstr>
      <vt:lpstr>Anecdotal evidence</vt:lpstr>
      <vt:lpstr>Essay Timeline</vt:lpstr>
    </vt:vector>
  </TitlesOfParts>
  <Company>SCSCHOOLS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Causal Arguments</dc:title>
  <dc:creator>FAIRCHILD, KATHRYN J</dc:creator>
  <cp:lastModifiedBy>BIELENBERG, SHERRY</cp:lastModifiedBy>
  <cp:revision>8</cp:revision>
  <dcterms:created xsi:type="dcterms:W3CDTF">2012-02-07T07:36:16Z</dcterms:created>
  <dcterms:modified xsi:type="dcterms:W3CDTF">2012-02-07T17:44:44Z</dcterms:modified>
</cp:coreProperties>
</file>